
<file path=[Content_Types].xml><?xml version="1.0" encoding="utf-8"?>
<Types xmlns="http://schemas.openxmlformats.org/package/2006/content-types"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58" r:id="rId4"/>
    <p:sldId id="289" r:id="rId5"/>
    <p:sldId id="260" r:id="rId6"/>
    <p:sldId id="285" r:id="rId7"/>
    <p:sldId id="278" r:id="rId8"/>
    <p:sldId id="263" r:id="rId9"/>
    <p:sldId id="279" r:id="rId10"/>
    <p:sldId id="284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08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4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683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30083-AA07-4B0C-DD5A-E7477ED81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314BDA-45B4-BDA6-816F-71B7E8791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3F1D8-E999-6DC7-CDCD-A110D133F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5113A-56A2-8E0F-9FE6-4E5203F756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40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05F2-F00E-FA31-3ACA-7774D541A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055CE7-8A37-4E29-0D3E-8FC90728B4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32F95-4A2A-9D3E-9DC7-B0DF33AB4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29685-BD54-73B2-782D-7641D3BBC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2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F8CFD860-F999-DEC0-76F3-2EB46E2A9D14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2CDB64-A7CD-E0E6-4006-87D2E4D37A74}"/>
              </a:ext>
            </a:extLst>
          </p:cNvPr>
          <p:cNvSpPr txBox="1"/>
          <p:nvPr userDrawn="1"/>
        </p:nvSpPr>
        <p:spPr>
          <a:xfrm>
            <a:off x="3769123" y="523291"/>
            <a:ext cx="4641698" cy="179408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CO-DESIGN WORKSHOP  ·  FACILITATOR TEMPLATE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A8DBEEB-A208-EEB6-3DD5-614EA6F1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2CCF1C-F832-37E1-13A6-BE5B97EDB2C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079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F360A69B-A0A6-74CD-889F-66E86A5419E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6248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15F949CC-1770-1B83-2FC3-521597076A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454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84D5EE64-62B2-40EC-6581-EE61BBCCC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1052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DDEAEEA1-8BB1-5D46-2E12-DD95107250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36502" y="1504632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F8CFD860-F999-DEC0-76F3-2EB46E2A9D14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2CDB64-A7CD-E0E6-4006-87D2E4D37A74}"/>
              </a:ext>
            </a:extLst>
          </p:cNvPr>
          <p:cNvSpPr txBox="1"/>
          <p:nvPr userDrawn="1"/>
        </p:nvSpPr>
        <p:spPr>
          <a:xfrm>
            <a:off x="4876807" y="523291"/>
            <a:ext cx="3534014" cy="179408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7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CO-DESIGN WORKSHOP  ·  FACILITATOR TEMPLATE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A8DBEEB-A208-EEB6-3DD5-614EA6F13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2CCF1C-F832-37E1-13A6-BE5B97EDB2C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428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F8FE70-B00E-4D08-9DFB-39A672400F8D}"/>
              </a:ext>
            </a:extLst>
          </p:cNvPr>
          <p:cNvSpPr txBox="1"/>
          <p:nvPr userDrawn="1"/>
        </p:nvSpPr>
        <p:spPr>
          <a:xfrm>
            <a:off x="5150337" y="346553"/>
            <a:ext cx="3701582" cy="179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ID" sz="700" b="0" i="0" dirty="0">
                <a:solidFill>
                  <a:schemeClr val="bg1"/>
                </a:solidFill>
                <a:latin typeface="Inclusive Sans Light" pitchFamily="2" charset="0"/>
                <a:cs typeface="Inclusive Sans Light" pitchFamily="2" charset="0"/>
              </a:rPr>
              <a:t>C4SC:ONLINE TOOLKIT</a:t>
            </a:r>
            <a:endParaRPr lang="en-AU" sz="1100" b="0" i="0" dirty="0">
              <a:solidFill>
                <a:schemeClr val="bg1"/>
              </a:solidFill>
              <a:latin typeface="Inclusive Sans Light" pitchFamily="2" charset="0"/>
              <a:cs typeface="Inclusive Sans Light" pitchFamily="2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4C3955F-88AD-318C-5CE6-5542F21BAA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7275" y="374431"/>
            <a:ext cx="238454" cy="23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16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12F34A-1E46-C032-A030-22E7FEA44945}"/>
              </a:ext>
            </a:extLst>
          </p:cNvPr>
          <p:cNvSpPr txBox="1"/>
          <p:nvPr userDrawn="1"/>
        </p:nvSpPr>
        <p:spPr>
          <a:xfrm>
            <a:off x="5226207" y="523291"/>
            <a:ext cx="3184614" cy="339324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8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CO-DESIGN WORKSHOP  ·  FACILITATOR TEMPLATE</a:t>
            </a:r>
          </a:p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600" b="0" i="0" kern="0" spc="0" dirty="0">
              <a:solidFill>
                <a:schemeClr val="accent1"/>
              </a:solidFill>
              <a:latin typeface="Inclusive Sans" pitchFamily="2" charset="0"/>
              <a:ea typeface="Public Sans" pitchFamily="34" charset="-122"/>
              <a:cs typeface="Inclusive Sans" pitchFamily="2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sz="600" b="0" i="0" spc="0" dirty="0">
              <a:solidFill>
                <a:schemeClr val="accent1"/>
              </a:solidFill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7C8168-11F6-6BAA-0BBA-D2220046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280CD8-07BE-5A77-8C89-332E09A1C226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094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9D82B5"/>
          </p15:clr>
        </p15:guide>
        <p15:guide id="2" pos="2880">
          <p15:clr>
            <a:srgbClr val="9D82B5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535D4F5-AD63-8370-2446-F2CB8479C596}"/>
              </a:ext>
            </a:extLst>
          </p:cNvPr>
          <p:cNvSpPr/>
          <p:nvPr userDrawn="1"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3519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48F24F-E049-8CB0-91A7-F073E61845EA}"/>
              </a:ext>
            </a:extLst>
          </p:cNvPr>
          <p:cNvSpPr txBox="1"/>
          <p:nvPr userDrawn="1"/>
        </p:nvSpPr>
        <p:spPr>
          <a:xfrm>
            <a:off x="5189039" y="523291"/>
            <a:ext cx="3221782" cy="191847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800" b="0" i="0" kern="0" spc="0" dirty="0">
                <a:solidFill>
                  <a:schemeClr val="accent1"/>
                </a:solidFill>
                <a:latin typeface="Inclusive Sans" pitchFamily="2" charset="0"/>
                <a:ea typeface="Public Sans" pitchFamily="34" charset="-122"/>
                <a:cs typeface="Inclusive Sans" pitchFamily="2" charset="0"/>
              </a:rPr>
              <a:t>C4SC: CO-DESIGN WORKSHOP  ·  FACILITATOR TEMPLATE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C2B1446-0892-5D90-1A19-757EC11C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5761" y="509165"/>
            <a:ext cx="125109" cy="179407"/>
          </a:xfrm>
        </p:spPr>
        <p:txBody>
          <a:bodyPr/>
          <a:lstStyle>
            <a:lvl1pPr>
              <a:defRPr sz="600">
                <a:solidFill>
                  <a:schemeClr val="accent1"/>
                </a:solidFill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8F3184-7E75-5892-7521-2F8FCEBECAAC}"/>
              </a:ext>
            </a:extLst>
          </p:cNvPr>
          <p:cNvCxnSpPr>
            <a:cxnSpLocks/>
          </p:cNvCxnSpPr>
          <p:nvPr userDrawn="1"/>
        </p:nvCxnSpPr>
        <p:spPr>
          <a:xfrm>
            <a:off x="8516830" y="540385"/>
            <a:ext cx="0" cy="11545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004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4767263"/>
            <a:ext cx="20574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fld id="{BD2EB711-9D64-4134-81CD-E3C59D1109C2}" type="slidenum">
              <a:rPr lang="en-ID" smtClean="0"/>
              <a:pPr/>
              <a:t>‹#›</a:t>
            </a:fld>
            <a:endParaRPr lang="en-ID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DB188F-04DA-39D6-DC30-BC48845CD1DF}"/>
              </a:ext>
            </a:extLst>
          </p:cNvPr>
          <p:cNvSpPr txBox="1"/>
          <p:nvPr userDrawn="1"/>
        </p:nvSpPr>
        <p:spPr>
          <a:xfrm>
            <a:off x="5150337" y="346553"/>
            <a:ext cx="3701582" cy="240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ID" sz="600" b="0" i="0" dirty="0">
                <a:solidFill>
                  <a:srgbClr val="35194F"/>
                </a:solidFill>
                <a:latin typeface="Inclusive Sans Light" pitchFamily="2" charset="0"/>
                <a:cs typeface="Inclusive Sans Light" pitchFamily="2" charset="0"/>
              </a:rPr>
              <a:t>COMMUNICATION FOR SAFE CARE</a:t>
            </a:r>
          </a:p>
          <a:p>
            <a:pPr algn="r">
              <a:lnSpc>
                <a:spcPct val="80000"/>
              </a:lnSpc>
            </a:pPr>
            <a:r>
              <a:rPr lang="en-ID" sz="600" b="0" i="0" dirty="0">
                <a:solidFill>
                  <a:srgbClr val="35194F"/>
                </a:solidFill>
                <a:latin typeface="Inclusive Sans Light" pitchFamily="2" charset="0"/>
                <a:cs typeface="Inclusive Sans Light" pitchFamily="2" charset="0"/>
              </a:rPr>
              <a:t>ONLINE TOOLKIT</a:t>
            </a:r>
            <a:endParaRPr lang="en-AU" sz="1050" b="0" i="0" dirty="0">
              <a:latin typeface="Inclusive Sans Light" pitchFamily="2" charset="0"/>
              <a:cs typeface="Inclusive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79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2" r:id="rId3"/>
    <p:sldLayoutId id="2147483655" r:id="rId4"/>
    <p:sldLayoutId id="2147483653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Inclusive Sans" pitchFamily="2" charset="0"/>
          <a:ea typeface="+mj-ea"/>
          <a:cs typeface="Inclusive Sans" pitchFamily="2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9D82B5"/>
          </p15:clr>
        </p15:guide>
        <p15:guide id="2" pos="5760">
          <p15:clr>
            <a:srgbClr val="9D82B5"/>
          </p15:clr>
        </p15:guide>
        <p15:guide id="3" pos="249">
          <p15:clr>
            <a:srgbClr val="9D82B5"/>
          </p15:clr>
        </p15:guide>
        <p15:guide id="5" pos="5520">
          <p15:clr>
            <a:srgbClr val="9D82B5"/>
          </p15:clr>
        </p15:guide>
        <p15:guide id="6" orient="horz">
          <p15:clr>
            <a:srgbClr val="9D82B5"/>
          </p15:clr>
        </p15:guide>
        <p15:guide id="7" orient="horz" pos="3240">
          <p15:clr>
            <a:srgbClr val="9D82B5"/>
          </p15:clr>
        </p15:guide>
        <p15:guide id="8" orient="horz" pos="240">
          <p15:clr>
            <a:srgbClr val="9D82B5"/>
          </p15:clr>
        </p15:guide>
        <p15:guide id="9" orient="horz" pos="1620">
          <p15:clr>
            <a:srgbClr val="9D82B5"/>
          </p15:clr>
        </p15:guide>
        <p15:guide id="10" orient="horz" pos="3000">
          <p15:clr>
            <a:srgbClr val="9D82B5"/>
          </p15:clr>
        </p15:guide>
        <p15:guide id="11" pos="2880">
          <p15:clr>
            <a:srgbClr val="9D82B5"/>
          </p15:clr>
        </p15:guide>
        <p15:guide id="12" pos="1043">
          <p15:clr>
            <a:srgbClr val="9D82B5"/>
          </p15:clr>
        </p15:guide>
        <p15:guide id="13" pos="1134">
          <p15:clr>
            <a:srgbClr val="9D82B5"/>
          </p15:clr>
        </p15:guide>
        <p15:guide id="14" pos="1950">
          <p15:clr>
            <a:srgbClr val="9D82B5"/>
          </p15:clr>
        </p15:guide>
        <p15:guide id="15" pos="2041">
          <p15:clr>
            <a:srgbClr val="9D82B5"/>
          </p15:clr>
        </p15:guide>
        <p15:guide id="16" pos="2835">
          <p15:clr>
            <a:srgbClr val="9D82B5"/>
          </p15:clr>
        </p15:guide>
        <p15:guide id="17" pos="2925">
          <p15:clr>
            <a:srgbClr val="9D82B5"/>
          </p15:clr>
        </p15:guide>
        <p15:guide id="18" pos="3719">
          <p15:clr>
            <a:srgbClr val="9D82B5"/>
          </p15:clr>
        </p15:guide>
        <p15:guide id="19" pos="3810">
          <p15:clr>
            <a:srgbClr val="9D82B5"/>
          </p15:clr>
        </p15:guide>
        <p15:guide id="20" pos="4626">
          <p15:clr>
            <a:srgbClr val="9D82B5"/>
          </p15:clr>
        </p15:guide>
        <p15:guide id="21" pos="4717">
          <p15:clr>
            <a:srgbClr val="9D82B5"/>
          </p15:clr>
        </p15:guide>
        <p15:guide id="22" orient="horz" pos="713">
          <p15:clr>
            <a:srgbClr val="9D82B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hyperlink" Target="https://cid.org.au/resource/just-include-me-health-elearning/" TargetMode="External"/><Relationship Id="rId7" Type="http://schemas.openxmlformats.org/officeDocument/2006/relationships/hyperlink" Target="https://communicationhub.com.au/CommunicationHub/Communication_Hub/Communication_Disability/Communication_Disability.aspx?hkey=37678ae1-9ec6-4f4c-b149-8ebe053cf56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hyperlink" Target="https://medcast.com.au/courses/924?utm_id=701Oa000002z0zh&amp;utm_medium=course&amp;utm_source=partner&amp;utm_campaign=Just_Include_Me__Inclusive_Health_Practi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51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17830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200" dirty="0">
                <a:solidFill>
                  <a:srgbClr val="FFCD00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CO-DESIGN WORKSHOP  ·  FACILITATOR TEMPLATE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2084832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Welcome to Co-Design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457200" y="299923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4D9F0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[Clinic / Service Name]  ·  Co-Design Workshop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9B8DC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Facilitator template — replace bracketed text and photo placeholders before running your workshop.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AF6E64E-E8BA-61BB-9ED7-314A16A9D8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53DBAC32-1FA7-6278-55CE-06B1CB51276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E678338-D8A4-1C37-734E-56A230B9B06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185DADA-4F78-839A-D61F-F8A462E2A6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WHO IS COMING</a:t>
            </a:r>
            <a:endParaRPr lang="en-US" sz="1000" dirty="0">
              <a:solidFill>
                <a:schemeClr val="accent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2009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2009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Facilitator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84607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84607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Co-facilitator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97205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7205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Support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098030" y="2852928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Name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098030" y="31272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Additional Support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4343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34A64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Add a photo and name for each team member joining the workshop. Duplicate this layout to add more roles.</a:t>
            </a:r>
            <a:endParaRPr lang="en-US" sz="1050" dirty="0"/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CE036DFD-A4BF-EC89-1F2C-20AB1986F48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Project Team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402F11B7-01CB-1CE8-A776-48D504FA8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2</a:t>
            </a:fld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344603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43000" y="1344603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Day: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Monday 1 January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2185851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43000" y="2185851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Time: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9:00 am – 5:00 pm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3027099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143000" y="3027099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Arrival: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Join 15 minutes early to test your microphone and camera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868347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>
              <a:latin typeface="Inclusive Sans" pitchFamily="2" charset="0"/>
              <a:cs typeface="Inclusive Sans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143000" y="3868347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Location:  </a:t>
            </a: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Microsoft Teams (link sent by email)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926189AD-7ABB-C0CE-B0FD-F4971E92FD6D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DETAILS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3DE4256E-4E8D-FD3B-4FE9-433D3A5859F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When and Where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49A996CA-8FEF-D71C-D98F-4ACF9EF81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3</a:t>
            </a:fld>
            <a:endParaRPr lang="en-ID" dirty="0"/>
          </a:p>
        </p:txBody>
      </p:sp>
      <p:pic>
        <p:nvPicPr>
          <p:cNvPr id="25" name="Graphic 25" descr="Day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200" y="1524000"/>
            <a:ext cx="355600" cy="355600"/>
          </a:xfrm>
          <a:prstGeom prst="rect">
            <a:avLst/>
          </a:prstGeom>
        </p:spPr>
      </p:pic>
      <p:pic>
        <p:nvPicPr>
          <p:cNvPr id="26" name="Graphic 26" descr="Tim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200" y="2362200"/>
            <a:ext cx="355600" cy="355600"/>
          </a:xfrm>
          <a:prstGeom prst="rect">
            <a:avLst/>
          </a:prstGeom>
        </p:spPr>
      </p:pic>
      <p:pic>
        <p:nvPicPr>
          <p:cNvPr id="28" name="Graphic 28" descr="Location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00" y="4051300"/>
            <a:ext cx="355600" cy="355600"/>
          </a:xfrm>
          <a:prstGeom prst="rect">
            <a:avLst/>
          </a:prstGeom>
        </p:spPr>
      </p:pic>
      <p:pic>
        <p:nvPicPr>
          <p:cNvPr id="3" name="Graphic 2" descr="Online meeting with solid fill">
            <a:extLst>
              <a:ext uri="{FF2B5EF4-FFF2-40B4-BE49-F238E27FC236}">
                <a16:creationId xmlns:a16="http://schemas.microsoft.com/office/drawing/2014/main" id="{7FA2EA07-CE68-19C4-974E-FE92CF81F1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457" y="3205106"/>
            <a:ext cx="391086" cy="39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56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377260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" name="Shape 3"/>
          <p:cNvSpPr/>
          <p:nvPr/>
        </p:nvSpPr>
        <p:spPr>
          <a:xfrm>
            <a:off x="621792" y="1512774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21792" y="1512774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65164" y="1377260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Use your own computer or laptop. </a:t>
            </a:r>
            <a:r>
              <a:rPr lang="en-AU" dirty="0"/>
              <a:t>We will be doing lots of activities and breakout rooms</a:t>
            </a:r>
            <a:r>
              <a:rPr lang="en-US" sz="1600" dirty="0"/>
              <a:t>.</a:t>
            </a:r>
            <a:endParaRPr lang="en-AU" dirty="0"/>
          </a:p>
        </p:txBody>
      </p:sp>
      <p:sp>
        <p:nvSpPr>
          <p:cNvPr id="8" name="Shape 6"/>
          <p:cNvSpPr/>
          <p:nvPr/>
        </p:nvSpPr>
        <p:spPr>
          <a:xfrm>
            <a:off x="457200" y="2218508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Shape 7"/>
          <p:cNvSpPr/>
          <p:nvPr/>
        </p:nvSpPr>
        <p:spPr>
          <a:xfrm>
            <a:off x="621792" y="2354022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621792" y="2354022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65164" y="2218508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Ensure your microphone and camera are working.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57200" y="3059756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3" name="Shape 11"/>
          <p:cNvSpPr/>
          <p:nvPr/>
        </p:nvSpPr>
        <p:spPr>
          <a:xfrm>
            <a:off x="621792" y="3195270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621792" y="3195270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65164" y="3059756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The workshop includes interactive activities and breakout rooms.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01004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DBCDE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Shape 15"/>
          <p:cNvSpPr/>
          <p:nvPr/>
        </p:nvSpPr>
        <p:spPr>
          <a:xfrm>
            <a:off x="621792" y="4036518"/>
            <a:ext cx="442204" cy="442204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621792" y="4036518"/>
            <a:ext cx="442204" cy="4422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65164" y="3901004"/>
            <a:ext cx="723875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Contact the team if you have trouble joining Microsoft Teams.</a:t>
            </a:r>
            <a:endParaRPr lang="en-US" sz="16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E21F4652-D0FC-A4D0-A4DE-9E789C517850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GOOD TO KNOW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DEFF0733-15BF-ECEC-66FC-70979B231500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You Join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A16A4E41-8B33-C5EA-1C7F-930EA60D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4</a:t>
            </a:fld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125CD-0E5D-777A-4839-CBDEA98C1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>
            <a:extLst>
              <a:ext uri="{FF2B5EF4-FFF2-40B4-BE49-F238E27FC236}">
                <a16:creationId xmlns:a16="http://schemas.microsoft.com/office/drawing/2014/main" id="{4A565095-4B34-4FEC-8FF7-699108813AD2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AGENDA</a:t>
            </a: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5DA2463D-7D10-4E95-16A2-1225474C44EE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Run of Show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A51CA193-9002-955F-522F-F74173FC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5</a:t>
            </a:fld>
            <a:endParaRPr lang="en-ID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8D3BB62-C8F4-3044-B3E5-821A2F025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042034"/>
              </p:ext>
            </p:extLst>
          </p:nvPr>
        </p:nvGraphicFramePr>
        <p:xfrm>
          <a:off x="457200" y="1079500"/>
          <a:ext cx="8229600" cy="35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310">
                  <a:extLst>
                    <a:ext uri="{9D8B030D-6E8A-4147-A177-3AD203B41FA5}">
                      <a16:colId xmlns:a16="http://schemas.microsoft.com/office/drawing/2014/main" val="2491150929"/>
                    </a:ext>
                  </a:extLst>
                </a:gridCol>
                <a:gridCol w="7285290">
                  <a:extLst>
                    <a:ext uri="{9D8B030D-6E8A-4147-A177-3AD203B41FA5}">
                      <a16:colId xmlns:a16="http://schemas.microsoft.com/office/drawing/2014/main" val="4040808862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FFFFFF"/>
                        </a:solidFill>
                        <a:latin typeface="Inclusive Sans"/>
                        <a:cs typeface="Inclusive San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194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Inclusive Sans"/>
                          <a:cs typeface="Inclusive Sans"/>
                        </a:rPr>
                        <a:t>Agenda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19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809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Welcome and introductions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56428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Morning tea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898382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Understanding the project and issue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771489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Brainstorming solutions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23882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03502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Developing ideas further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57088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Selecting the best solution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46437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Afternoon tea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7757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rgbClr val="201A2B"/>
                          </a:solidFill>
                          <a:latin typeface="Inclusive Sans"/>
                          <a:cs typeface="Inclusive Sans"/>
                        </a:rPr>
                        <a:t>Refining the chosen solution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120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824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CEC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627632"/>
            <a:ext cx="3954780" cy="288036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799195"/>
            <a:ext cx="3406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rgbClr val="644482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YOU BRING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58240" y="2240280"/>
            <a:ext cx="2979420" cy="397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supports (communication device, fidget tools, etc.)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58240" y="2953512"/>
            <a:ext cx="2979420" cy="397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Laptop or computer with camera and microphone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58240" y="3666744"/>
            <a:ext cx="2979420" cy="3281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Food and drinks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732020" y="1627632"/>
            <a:ext cx="3954780" cy="2880360"/>
          </a:xfrm>
          <a:prstGeom prst="roundRect">
            <a:avLst>
              <a:gd name="adj" fmla="val 3810"/>
            </a:avLst>
          </a:prstGeom>
          <a:solidFill>
            <a:srgbClr val="3519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06340" y="1799195"/>
            <a:ext cx="34061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 PROVIDE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02580" y="3665076"/>
            <a:ext cx="31775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Tea, coffee, and treats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02580" y="2953512"/>
            <a:ext cx="317754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Workshop resources</a:t>
            </a:r>
            <a:endParaRPr lang="en-US" sz="1200" dirty="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66759E7F-C85E-1BB5-408F-DC41862F51B8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WHAT TO BRING</a:t>
            </a: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6CDB169F-89CA-EE55-8AAA-FB11F3044D8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Getting Ready for the Day</a:t>
            </a:r>
          </a:p>
        </p:txBody>
      </p:sp>
      <p:pic>
        <p:nvPicPr>
          <p:cNvPr id="24" name="Graphic 24" descr="Communication supports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483" y="2304079"/>
            <a:ext cx="338074" cy="338074"/>
          </a:xfrm>
          <a:prstGeom prst="rect">
            <a:avLst/>
          </a:prstGeom>
        </p:spPr>
      </p:pic>
      <p:pic>
        <p:nvPicPr>
          <p:cNvPr id="27" name="Graphic 27" descr="Tea and coffee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7003" y="3661774"/>
            <a:ext cx="338074" cy="338074"/>
          </a:xfrm>
          <a:prstGeom prst="rect">
            <a:avLst/>
          </a:prstGeom>
        </p:spPr>
      </p:pic>
      <p:pic>
        <p:nvPicPr>
          <p:cNvPr id="28" name="Graphic 28" descr="Workshop resources ic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92370" y="2970530"/>
            <a:ext cx="307340" cy="3073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372BFA-C7B7-8CC2-020A-99899B094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6</a:t>
            </a:fld>
            <a:endParaRPr lang="en-ID" dirty="0"/>
          </a:p>
        </p:txBody>
      </p:sp>
      <p:pic>
        <p:nvPicPr>
          <p:cNvPr id="6" name="Graphic 5" descr="Laptop with solid fill">
            <a:extLst>
              <a:ext uri="{FF2B5EF4-FFF2-40B4-BE49-F238E27FC236}">
                <a16:creationId xmlns:a16="http://schemas.microsoft.com/office/drawing/2014/main" id="{074C5016-CFE9-6506-53F3-35D73524EB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765" y="2959686"/>
            <a:ext cx="426575" cy="426575"/>
          </a:xfrm>
          <a:prstGeom prst="rect">
            <a:avLst/>
          </a:prstGeom>
        </p:spPr>
      </p:pic>
      <p:pic>
        <p:nvPicPr>
          <p:cNvPr id="16" name="Graphic 15" descr="Food Safety with solid fill">
            <a:extLst>
              <a:ext uri="{FF2B5EF4-FFF2-40B4-BE49-F238E27FC236}">
                <a16:creationId xmlns:a16="http://schemas.microsoft.com/office/drawing/2014/main" id="{C1D4D3B8-2FE3-73EE-DDE2-D716871197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3904" y="3596195"/>
            <a:ext cx="469232" cy="469232"/>
          </a:xfrm>
          <a:prstGeom prst="rect">
            <a:avLst/>
          </a:prstGeom>
        </p:spPr>
      </p:pic>
      <p:sp>
        <p:nvSpPr>
          <p:cNvPr id="3" name="Text 15">
            <a:extLst>
              <a:ext uri="{FF2B5EF4-FFF2-40B4-BE49-F238E27FC236}">
                <a16:creationId xmlns:a16="http://schemas.microsoft.com/office/drawing/2014/main" id="{A26B2364-C59A-8D50-CACD-F8E7A674C1EC}"/>
              </a:ext>
            </a:extLst>
          </p:cNvPr>
          <p:cNvSpPr/>
          <p:nvPr/>
        </p:nvSpPr>
        <p:spPr>
          <a:xfrm>
            <a:off x="5402580" y="2189988"/>
            <a:ext cx="3177540" cy="5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 supportive environment for communication</a:t>
            </a:r>
            <a:endParaRPr lang="en-US" sz="1200" dirty="0"/>
          </a:p>
        </p:txBody>
      </p:sp>
      <p:pic>
        <p:nvPicPr>
          <p:cNvPr id="10" name="Graphic 9" descr="Comment Heart with solid fill">
            <a:extLst>
              <a:ext uri="{FF2B5EF4-FFF2-40B4-BE49-F238E27FC236}">
                <a16:creationId xmlns:a16="http://schemas.microsoft.com/office/drawing/2014/main" id="{B1BF3B31-A824-6827-2897-25975777FB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4966" y="2273398"/>
            <a:ext cx="361631" cy="36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82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51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37457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FOCUS AREA</a:t>
            </a:r>
            <a:endParaRPr lang="en-US" sz="1300" dirty="0">
              <a:solidFill>
                <a:schemeClr val="accent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457200" y="657497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The issue we are solving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40330"/>
            <a:ext cx="8229600" cy="2377440"/>
          </a:xfrm>
          <a:prstGeom prst="roundRect">
            <a:avLst>
              <a:gd name="adj" fmla="val 5385"/>
            </a:avLst>
          </a:prstGeom>
          <a:solidFill>
            <a:schemeClr val="accent1"/>
          </a:solidFill>
          <a:ln w="12700">
            <a:solidFill>
              <a:srgbClr val="6444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6685" y="1617617"/>
            <a:ext cx="7750629" cy="2159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Awareness of how attitudes towards people with communication support needs affect the exchange of health care information.</a:t>
            </a:r>
            <a:endParaRPr lang="en-US" sz="28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CE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>
            <a:extLst>
              <a:ext uri="{FF2B5EF4-FFF2-40B4-BE49-F238E27FC236}">
                <a16:creationId xmlns:a16="http://schemas.microsoft.com/office/drawing/2014/main" id="{789A5A4C-7A41-D0C2-AB8D-0FCCAA5B11A6}"/>
              </a:ext>
            </a:extLst>
          </p:cNvPr>
          <p:cNvSpPr/>
          <p:nvPr/>
        </p:nvSpPr>
        <p:spPr>
          <a:xfrm>
            <a:off x="4236580" y="1455063"/>
            <a:ext cx="4424582" cy="3179271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CECB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394695" y="1824106"/>
            <a:ext cx="2940404" cy="523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attending, please review the</a:t>
            </a:r>
            <a:r>
              <a:rPr lang="en-US" sz="120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 ‘Just Include Me</a:t>
            </a: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’ online modules and the </a:t>
            </a:r>
            <a:r>
              <a:rPr lang="en-US" sz="120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 </a:t>
            </a:r>
            <a:r>
              <a:rPr lang="en-US" sz="120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website.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639932" y="2744453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50" dirty="0">
                <a:solidFill>
                  <a:srgbClr val="644482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WHY?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639932" y="32199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4868532" y="30775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Learn effective communication strategies.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39932" y="36771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4868532" y="35347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Help create a safe and inclusive workshop.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39932" y="4134341"/>
            <a:ext cx="91440" cy="91440"/>
          </a:xfrm>
          <a:prstGeom prst="ellipse">
            <a:avLst/>
          </a:prstGeom>
          <a:solidFill>
            <a:srgbClr val="644482"/>
          </a:solidFill>
          <a:ln/>
        </p:spPr>
        <p:txBody>
          <a:bodyPr/>
          <a:lstStyle/>
          <a:p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4868532" y="3991955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Build skills you can use in other settings.</a:t>
            </a:r>
            <a:endParaRPr lang="en-US" sz="1200" dirty="0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D91A15A3-DB8D-EA9E-7DED-6AC2B9B4AF28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THE WORKSHOP</a:t>
            </a: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0FF12D07-DC7D-E929-BF3C-5015164A5DF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Complete Your Training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E3080CA3-7DBB-E962-A180-6C99E083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8</a:t>
            </a:fld>
            <a:endParaRPr lang="en-ID" dirty="0"/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5B0282B5-37B1-6E96-8E14-0F11494AF5A2}"/>
              </a:ext>
            </a:extLst>
          </p:cNvPr>
          <p:cNvSpPr/>
          <p:nvPr/>
        </p:nvSpPr>
        <p:spPr>
          <a:xfrm>
            <a:off x="457201" y="2562142"/>
            <a:ext cx="3345678" cy="523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This workshop brings together health professionals, senior leaders, and people with communication support needs, creating a safe space for everyone to contribute.</a:t>
            </a:r>
            <a:endParaRPr lang="en-US" sz="1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8C1361-0A95-CFF8-DEC5-98D2A4E4CA61}"/>
              </a:ext>
            </a:extLst>
          </p:cNvPr>
          <p:cNvGrpSpPr/>
          <p:nvPr/>
        </p:nvGrpSpPr>
        <p:grpSpPr>
          <a:xfrm>
            <a:off x="4536075" y="1776969"/>
            <a:ext cx="658027" cy="658027"/>
            <a:chOff x="3290131" y="1051133"/>
            <a:chExt cx="658026" cy="65802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E0F8F5-085B-5F24-8A6E-B130B568712C}"/>
                </a:ext>
              </a:extLst>
            </p:cNvPr>
            <p:cNvSpPr/>
            <p:nvPr/>
          </p:nvSpPr>
          <p:spPr>
            <a:xfrm>
              <a:off x="3290131" y="1051133"/>
              <a:ext cx="658026" cy="65802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Good Idea with solid fill">
              <a:extLst>
                <a:ext uri="{FF2B5EF4-FFF2-40B4-BE49-F238E27FC236}">
                  <a16:creationId xmlns:a16="http://schemas.microsoft.com/office/drawing/2014/main" id="{424108A0-A33C-C54C-1A8C-70B06BAB92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378158" y="1122068"/>
              <a:ext cx="516155" cy="5161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444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F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2B98D6-E8AA-F093-7BC6-426ADE91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0">
            <a:extLst>
              <a:ext uri="{FF2B5EF4-FFF2-40B4-BE49-F238E27FC236}">
                <a16:creationId xmlns:a16="http://schemas.microsoft.com/office/drawing/2014/main" id="{2367424A-1BBD-9E1C-D87F-1F85BD618CCB}"/>
              </a:ext>
            </a:extLst>
          </p:cNvPr>
          <p:cNvSpPr/>
          <p:nvPr/>
        </p:nvSpPr>
        <p:spPr>
          <a:xfrm>
            <a:off x="457200" y="1410055"/>
            <a:ext cx="3956703" cy="3119215"/>
          </a:xfrm>
          <a:prstGeom prst="roundRect">
            <a:avLst>
              <a:gd name="adj" fmla="val 4024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5" name="Shape 13">
            <a:hlinkClick r:id="rId3"/>
            <a:extLst>
              <a:ext uri="{FF2B5EF4-FFF2-40B4-BE49-F238E27FC236}">
                <a16:creationId xmlns:a16="http://schemas.microsoft.com/office/drawing/2014/main" id="{04473B12-5115-EC4A-A977-F58F89A6D983}"/>
              </a:ext>
            </a:extLst>
          </p:cNvPr>
          <p:cNvSpPr/>
          <p:nvPr/>
        </p:nvSpPr>
        <p:spPr>
          <a:xfrm>
            <a:off x="645634" y="317915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E53A05B4-F300-9381-BC24-194774321D29}"/>
              </a:ext>
            </a:extLst>
          </p:cNvPr>
          <p:cNvSpPr/>
          <p:nvPr/>
        </p:nvSpPr>
        <p:spPr>
          <a:xfrm>
            <a:off x="1232436" y="317915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NSW Health staff:  </a:t>
            </a:r>
            <a:r>
              <a:rPr lang="en-US" sz="1200" dirty="0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My Health Learning</a:t>
            </a:r>
            <a:endParaRPr lang="en-US" sz="1200" dirty="0"/>
          </a:p>
        </p:txBody>
      </p:sp>
      <p:sp>
        <p:nvSpPr>
          <p:cNvPr id="37" name="Shape 15">
            <a:hlinkClick r:id="rId4"/>
            <a:extLst>
              <a:ext uri="{FF2B5EF4-FFF2-40B4-BE49-F238E27FC236}">
                <a16:creationId xmlns:a16="http://schemas.microsoft.com/office/drawing/2014/main" id="{860DDE79-47EF-6269-0DDB-A6B2B1202CD9}"/>
              </a:ext>
            </a:extLst>
          </p:cNvPr>
          <p:cNvSpPr/>
          <p:nvPr/>
        </p:nvSpPr>
        <p:spPr>
          <a:xfrm>
            <a:off x="645634" y="377351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B6F1DEDB-3BF0-EFA5-3D84-8835B172B1CB}"/>
              </a:ext>
            </a:extLst>
          </p:cNvPr>
          <p:cNvSpPr/>
          <p:nvPr/>
        </p:nvSpPr>
        <p:spPr>
          <a:xfrm>
            <a:off x="1232436" y="377351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Consumers, carers and non-NSW Health staff: </a:t>
            </a:r>
            <a:r>
              <a:rPr lang="en-US" sz="1200" dirty="0" err="1">
                <a:solidFill>
                  <a:srgbClr val="201A2B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Medcast</a:t>
            </a:r>
            <a:endParaRPr lang="en-US" sz="1200" dirty="0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7E7E887F-05CF-FD40-9BDF-95D7D12DDE5A}"/>
              </a:ext>
            </a:extLst>
          </p:cNvPr>
          <p:cNvSpPr/>
          <p:nvPr/>
        </p:nvSpPr>
        <p:spPr>
          <a:xfrm>
            <a:off x="1470822" y="2143447"/>
            <a:ext cx="24667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9 modules</a:t>
            </a:r>
            <a:r>
              <a:rPr lang="en-US" sz="1050" b="1" dirty="0">
                <a:solidFill>
                  <a:schemeClr val="accent5"/>
                </a:solidFill>
              </a:rPr>
              <a:t> - </a:t>
            </a:r>
            <a:r>
              <a:rPr lang="en-US" sz="105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Approx. 20 minutes each</a:t>
            </a:r>
            <a:endParaRPr lang="en-US" sz="1050" dirty="0">
              <a:solidFill>
                <a:schemeClr val="accent5"/>
              </a:solidFill>
            </a:endParaRPr>
          </a:p>
        </p:txBody>
      </p:sp>
      <p:pic>
        <p:nvPicPr>
          <p:cNvPr id="42" name="Graphic 42" descr="Finger tap/click icon for My Health Learning butt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47" y="3285113"/>
            <a:ext cx="307340" cy="307340"/>
          </a:xfrm>
          <a:prstGeom prst="rect">
            <a:avLst/>
          </a:prstGeom>
        </p:spPr>
      </p:pic>
      <p:pic>
        <p:nvPicPr>
          <p:cNvPr id="43" name="Graphic 43" descr="Finger tap/click icon for Medcast butto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47" y="3869313"/>
            <a:ext cx="307340" cy="307340"/>
          </a:xfrm>
          <a:prstGeom prst="rect">
            <a:avLst/>
          </a:prstGeom>
        </p:spPr>
      </p:pic>
      <p:sp>
        <p:nvSpPr>
          <p:cNvPr id="2" name="Text 1">
            <a:extLst>
              <a:ext uri="{FF2B5EF4-FFF2-40B4-BE49-F238E27FC236}">
                <a16:creationId xmlns:a16="http://schemas.microsoft.com/office/drawing/2014/main" id="{71C5CE3E-1E2B-5F01-DF13-8326033EFA2B}"/>
              </a:ext>
            </a:extLst>
          </p:cNvPr>
          <p:cNvSpPr/>
          <p:nvPr/>
        </p:nvSpPr>
        <p:spPr>
          <a:xfrm>
            <a:off x="1458130" y="1597874"/>
            <a:ext cx="22817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Just Include Me - Online Module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C80087-0208-0EDB-76F0-76C830F8D41E}"/>
              </a:ext>
            </a:extLst>
          </p:cNvPr>
          <p:cNvSpPr/>
          <p:nvPr/>
        </p:nvSpPr>
        <p:spPr>
          <a:xfrm>
            <a:off x="671894" y="1662885"/>
            <a:ext cx="658027" cy="6580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Open book with solid fill">
            <a:extLst>
              <a:ext uri="{FF2B5EF4-FFF2-40B4-BE49-F238E27FC236}">
                <a16:creationId xmlns:a16="http://schemas.microsoft.com/office/drawing/2014/main" id="{956450AB-D5A1-12BE-99CD-138464B542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909" y="1769900"/>
            <a:ext cx="443996" cy="443996"/>
          </a:xfrm>
          <a:prstGeom prst="rect">
            <a:avLst/>
          </a:prstGeom>
        </p:spPr>
      </p:pic>
      <p:sp>
        <p:nvSpPr>
          <p:cNvPr id="6" name="Shape 10">
            <a:extLst>
              <a:ext uri="{FF2B5EF4-FFF2-40B4-BE49-F238E27FC236}">
                <a16:creationId xmlns:a16="http://schemas.microsoft.com/office/drawing/2014/main" id="{EC65AABE-7E04-F764-90DC-1165C0E0D2E3}"/>
              </a:ext>
            </a:extLst>
          </p:cNvPr>
          <p:cNvSpPr/>
          <p:nvPr/>
        </p:nvSpPr>
        <p:spPr>
          <a:xfrm>
            <a:off x="4687368" y="1410055"/>
            <a:ext cx="3956703" cy="3119215"/>
          </a:xfrm>
          <a:prstGeom prst="roundRect">
            <a:avLst>
              <a:gd name="adj" fmla="val 4024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Shape 15">
            <a:hlinkClick r:id="rId7"/>
            <a:extLst>
              <a:ext uri="{FF2B5EF4-FFF2-40B4-BE49-F238E27FC236}">
                <a16:creationId xmlns:a16="http://schemas.microsoft.com/office/drawing/2014/main" id="{DCD1A481-A1E1-3685-1CBE-E44CBC8020DE}"/>
              </a:ext>
            </a:extLst>
          </p:cNvPr>
          <p:cNvSpPr/>
          <p:nvPr/>
        </p:nvSpPr>
        <p:spPr>
          <a:xfrm>
            <a:off x="4875802" y="3773514"/>
            <a:ext cx="3602052" cy="502920"/>
          </a:xfrm>
          <a:prstGeom prst="roundRect">
            <a:avLst>
              <a:gd name="adj" fmla="val 18182"/>
            </a:avLst>
          </a:prstGeom>
          <a:solidFill>
            <a:schemeClr val="bg1"/>
          </a:solidFill>
          <a:ln>
            <a:solidFill>
              <a:schemeClr val="accent5">
                <a:lumMod val="10000"/>
                <a:lumOff val="90000"/>
              </a:schemeClr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txBody>
          <a:bodyPr/>
          <a:lstStyle/>
          <a:p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0" name="Text 16">
            <a:extLst>
              <a:ext uri="{FF2B5EF4-FFF2-40B4-BE49-F238E27FC236}">
                <a16:creationId xmlns:a16="http://schemas.microsoft.com/office/drawing/2014/main" id="{78DC3A28-DC4D-C598-9BF7-3DBB0597BA48}"/>
              </a:ext>
            </a:extLst>
          </p:cNvPr>
          <p:cNvSpPr/>
          <p:nvPr/>
        </p:nvSpPr>
        <p:spPr>
          <a:xfrm>
            <a:off x="5462604" y="3773514"/>
            <a:ext cx="287809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5194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</a:t>
            </a:r>
            <a:endParaRPr lang="en-US" sz="12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EC778F40-400C-80F6-2A73-682E71066230}"/>
              </a:ext>
            </a:extLst>
          </p:cNvPr>
          <p:cNvSpPr/>
          <p:nvPr/>
        </p:nvSpPr>
        <p:spPr>
          <a:xfrm>
            <a:off x="5667178" y="1972961"/>
            <a:ext cx="246673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Developed by Speech Pathology Australia and AGOSCI</a:t>
            </a:r>
            <a:endParaRPr lang="en-US" sz="1050" dirty="0">
              <a:solidFill>
                <a:schemeClr val="accent5"/>
              </a:solidFill>
            </a:endParaRPr>
          </a:p>
        </p:txBody>
      </p:sp>
      <p:pic>
        <p:nvPicPr>
          <p:cNvPr id="13" name="Graphic 43" descr="Finger tap/click icon for Medcast button">
            <a:extLst>
              <a:ext uri="{FF2B5EF4-FFF2-40B4-BE49-F238E27FC236}">
                <a16:creationId xmlns:a16="http://schemas.microsoft.com/office/drawing/2014/main" id="{960B2D0A-8AA5-A531-0646-9E0FB1F96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0915" y="3869313"/>
            <a:ext cx="307340" cy="307340"/>
          </a:xfrm>
          <a:prstGeom prst="rect">
            <a:avLst/>
          </a:prstGeom>
        </p:spPr>
      </p:pic>
      <p:sp>
        <p:nvSpPr>
          <p:cNvPr id="14" name="Text 1">
            <a:extLst>
              <a:ext uri="{FF2B5EF4-FFF2-40B4-BE49-F238E27FC236}">
                <a16:creationId xmlns:a16="http://schemas.microsoft.com/office/drawing/2014/main" id="{7C19CE1B-334D-BBC1-9341-9D8D742FC7EB}"/>
              </a:ext>
            </a:extLst>
          </p:cNvPr>
          <p:cNvSpPr/>
          <p:nvPr/>
        </p:nvSpPr>
        <p:spPr>
          <a:xfrm>
            <a:off x="5654485" y="1518590"/>
            <a:ext cx="247942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chemeClr val="accent5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Communication Hub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C28FBC-63EC-92DC-963D-2E7CC82F0A8D}"/>
              </a:ext>
            </a:extLst>
          </p:cNvPr>
          <p:cNvSpPr/>
          <p:nvPr/>
        </p:nvSpPr>
        <p:spPr>
          <a:xfrm>
            <a:off x="4902061" y="1662885"/>
            <a:ext cx="658027" cy="6580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6785C-4B56-8886-8585-1147D7055539}"/>
              </a:ext>
            </a:extLst>
          </p:cNvPr>
          <p:cNvSpPr txBox="1"/>
          <p:nvPr/>
        </p:nvSpPr>
        <p:spPr>
          <a:xfrm>
            <a:off x="4980915" y="2509207"/>
            <a:ext cx="3496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What is communication disability?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Communication accessibility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Ways to communicate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>
                <a:latin typeface="Inclusive Sans" pitchFamily="2" charset="0"/>
                <a:cs typeface="Inclusive Sans" pitchFamily="2" charset="0"/>
              </a:rPr>
              <a:t>Tips and advice for communication partners video resources</a:t>
            </a:r>
          </a:p>
        </p:txBody>
      </p:sp>
      <p:pic>
        <p:nvPicPr>
          <p:cNvPr id="20" name="Graphic 19" descr="Meeting with solid fill">
            <a:extLst>
              <a:ext uri="{FF2B5EF4-FFF2-40B4-BE49-F238E27FC236}">
                <a16:creationId xmlns:a16="http://schemas.microsoft.com/office/drawing/2014/main" id="{198A6268-A9DD-C117-8722-FA0D324760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6458" y="1734123"/>
            <a:ext cx="469232" cy="469232"/>
          </a:xfrm>
          <a:prstGeom prst="rect">
            <a:avLst/>
          </a:prstGeom>
        </p:spPr>
      </p:pic>
      <p:sp>
        <p:nvSpPr>
          <p:cNvPr id="21" name="Text 0">
            <a:extLst>
              <a:ext uri="{FF2B5EF4-FFF2-40B4-BE49-F238E27FC236}">
                <a16:creationId xmlns:a16="http://schemas.microsoft.com/office/drawing/2014/main" id="{DFD12C72-08EB-8108-785E-201EDC2E2F22}"/>
              </a:ext>
            </a:extLst>
          </p:cNvPr>
          <p:cNvSpPr/>
          <p:nvPr/>
        </p:nvSpPr>
        <p:spPr>
          <a:xfrm>
            <a:off x="457200" y="1071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chemeClr val="accent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BEFORE THE WORKSHOP</a:t>
            </a: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F6B0B0D2-889D-DE2A-C30B-7A921F1B4C46}"/>
              </a:ext>
            </a:extLst>
          </p:cNvPr>
          <p:cNvSpPr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Complete Your Training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2842BBF7-8B01-FECA-1B95-D9E4DDAA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711-9D64-4134-81CD-E3C59D1109C2}" type="slidenum">
              <a:rPr lang="en-ID" smtClean="0"/>
              <a:pPr/>
              <a:t>9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0390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4SC Purple">
      <a:dk1>
        <a:srgbClr val="001100"/>
      </a:dk1>
      <a:lt1>
        <a:srgbClr val="FFFFFF"/>
      </a:lt1>
      <a:dk2>
        <a:srgbClr val="000000"/>
      </a:dk2>
      <a:lt2>
        <a:srgbClr val="E8E8E8"/>
      </a:lt2>
      <a:accent1>
        <a:srgbClr val="DBCDE8"/>
      </a:accent1>
      <a:accent2>
        <a:srgbClr val="9D82B5"/>
      </a:accent2>
      <a:accent3>
        <a:srgbClr val="644482"/>
      </a:accent3>
      <a:accent4>
        <a:srgbClr val="34194F"/>
      </a:accent4>
      <a:accent5>
        <a:srgbClr val="1C0834"/>
      </a:accent5>
      <a:accent6>
        <a:srgbClr val="FFCD00"/>
      </a:accent6>
      <a:hlink>
        <a:srgbClr val="BEAAFF"/>
      </a:hlink>
      <a:folHlink>
        <a:srgbClr val="ECECF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4SC Purple">
      <a:dk1>
        <a:srgbClr val="001100"/>
      </a:dk1>
      <a:lt1>
        <a:srgbClr val="FFFFFF"/>
      </a:lt1>
      <a:dk2>
        <a:srgbClr val="000000"/>
      </a:dk2>
      <a:lt2>
        <a:srgbClr val="E8E8E8"/>
      </a:lt2>
      <a:accent1>
        <a:srgbClr val="DBCDE8"/>
      </a:accent1>
      <a:accent2>
        <a:srgbClr val="9D82B5"/>
      </a:accent2>
      <a:accent3>
        <a:srgbClr val="644482"/>
      </a:accent3>
      <a:accent4>
        <a:srgbClr val="34194F"/>
      </a:accent4>
      <a:accent5>
        <a:srgbClr val="1C0834"/>
      </a:accent5>
      <a:accent6>
        <a:srgbClr val="FFCD00"/>
      </a:accent6>
      <a:hlink>
        <a:srgbClr val="BEAAFF"/>
      </a:hlink>
      <a:folHlink>
        <a:srgbClr val="ECECF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B9A5C2B-D958-8B4A-AB3E-A09BAF43428E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996c54dd-d732-4a4c-adfe-c1684f42ea40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275997E-679D-3046-BDA6-358E4DC26F67}">
  <we:reference id="wa104381063" version="1.0.0.1" store="en-GB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431</Words>
  <Application>Microsoft Macintosh PowerPoint</Application>
  <PresentationFormat>On-screen Show (16:9)</PresentationFormat>
  <Paragraphs>102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Inclusive Sans</vt:lpstr>
      <vt:lpstr>Inclusive Sans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Luke Beeton</cp:lastModifiedBy>
  <cp:revision>18</cp:revision>
  <dcterms:created xsi:type="dcterms:W3CDTF">2026-07-14T23:55:21Z</dcterms:created>
  <dcterms:modified xsi:type="dcterms:W3CDTF">2026-10-14T01:21:50Z</dcterms:modified>
</cp:coreProperties>
</file>